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47783" y="578763"/>
            <a:ext cx="2752344" cy="2334768"/>
          </a:xfrm>
          <a:prstGeom prst="rect">
            <a:avLst/>
          </a:prstGeom>
        </p:spPr>
      </p:pic>
      <p:sp>
        <p:nvSpPr>
          <p:cNvPr id="185" name="Rectangle 89"/>
          <p:cNvSpPr>
            <a:spLocks noChangeArrowheads="1"/>
          </p:cNvSpPr>
          <p:nvPr/>
        </p:nvSpPr>
        <p:spPr bwMode="auto">
          <a:xfrm>
            <a:off x="3982177" y="385108"/>
            <a:ext cx="89287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L-685,458 [µM]</a:t>
            </a:r>
            <a:endParaRPr lang="de-DE" altLang="de-DE" sz="800" dirty="0"/>
          </a:p>
        </p:txBody>
      </p:sp>
      <p:sp>
        <p:nvSpPr>
          <p:cNvPr id="186" name="Rectangle 47"/>
          <p:cNvSpPr>
            <a:spLocks noChangeArrowheads="1"/>
          </p:cNvSpPr>
          <p:nvPr/>
        </p:nvSpPr>
        <p:spPr bwMode="auto">
          <a:xfrm>
            <a:off x="3096198" y="221304"/>
            <a:ext cx="2933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7" name="Freeform 48"/>
          <p:cNvSpPr>
            <a:spLocks/>
          </p:cNvSpPr>
          <p:nvPr/>
        </p:nvSpPr>
        <p:spPr bwMode="auto">
          <a:xfrm>
            <a:off x="2658065" y="361643"/>
            <a:ext cx="1165288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785281" y="329246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89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564038" y="329246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9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989087" y="329246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91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168431" y="329246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92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401990" y="329246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193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595030" y="329246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214" name="Rectangle 10"/>
          <p:cNvSpPr>
            <a:spLocks noChangeArrowheads="1"/>
          </p:cNvSpPr>
          <p:nvPr/>
        </p:nvSpPr>
        <p:spPr bwMode="auto">
          <a:xfrm>
            <a:off x="4137188" y="2370111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5" name="Rectangle 12"/>
          <p:cNvSpPr>
            <a:spLocks noChangeArrowheads="1"/>
          </p:cNvSpPr>
          <p:nvPr/>
        </p:nvSpPr>
        <p:spPr bwMode="auto">
          <a:xfrm>
            <a:off x="4137188" y="2155777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0" name="Rectangle 59"/>
          <p:cNvSpPr>
            <a:spLocks noChangeArrowheads="1"/>
          </p:cNvSpPr>
          <p:nvPr/>
        </p:nvSpPr>
        <p:spPr bwMode="auto">
          <a:xfrm>
            <a:off x="2166199" y="2314208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1" name="Line 60"/>
          <p:cNvSpPr>
            <a:spLocks noChangeShapeType="1"/>
          </p:cNvSpPr>
          <p:nvPr/>
        </p:nvSpPr>
        <p:spPr bwMode="auto">
          <a:xfrm>
            <a:off x="2283627" y="240654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Rectangle 59"/>
          <p:cNvSpPr>
            <a:spLocks noChangeArrowheads="1"/>
          </p:cNvSpPr>
          <p:nvPr/>
        </p:nvSpPr>
        <p:spPr bwMode="auto">
          <a:xfrm>
            <a:off x="2166199" y="2540434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3" name="Line 60"/>
          <p:cNvSpPr>
            <a:spLocks noChangeShapeType="1"/>
          </p:cNvSpPr>
          <p:nvPr/>
        </p:nvSpPr>
        <p:spPr bwMode="auto">
          <a:xfrm>
            <a:off x="2283627" y="263276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Rectangle 59"/>
          <p:cNvSpPr>
            <a:spLocks noChangeArrowheads="1"/>
          </p:cNvSpPr>
          <p:nvPr/>
        </p:nvSpPr>
        <p:spPr bwMode="auto">
          <a:xfrm>
            <a:off x="2081241" y="204303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5" name="Line 60"/>
          <p:cNvSpPr>
            <a:spLocks noChangeShapeType="1"/>
          </p:cNvSpPr>
          <p:nvPr/>
        </p:nvSpPr>
        <p:spPr bwMode="auto">
          <a:xfrm>
            <a:off x="2283627" y="210202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Rectangle 59"/>
          <p:cNvSpPr>
            <a:spLocks noChangeArrowheads="1"/>
          </p:cNvSpPr>
          <p:nvPr/>
        </p:nvSpPr>
        <p:spPr bwMode="auto">
          <a:xfrm>
            <a:off x="2081241" y="192644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7" name="Line 60"/>
          <p:cNvSpPr>
            <a:spLocks noChangeShapeType="1"/>
          </p:cNvSpPr>
          <p:nvPr/>
        </p:nvSpPr>
        <p:spPr bwMode="auto">
          <a:xfrm>
            <a:off x="2283627" y="203306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Rectangle 59"/>
          <p:cNvSpPr>
            <a:spLocks noChangeArrowheads="1"/>
          </p:cNvSpPr>
          <p:nvPr/>
        </p:nvSpPr>
        <p:spPr bwMode="auto">
          <a:xfrm>
            <a:off x="1996281" y="908800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9" name="Line 60"/>
          <p:cNvSpPr>
            <a:spLocks noChangeShapeType="1"/>
          </p:cNvSpPr>
          <p:nvPr/>
        </p:nvSpPr>
        <p:spPr bwMode="auto">
          <a:xfrm>
            <a:off x="2283627" y="100079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Rectangle 59"/>
          <p:cNvSpPr>
            <a:spLocks noChangeArrowheads="1"/>
          </p:cNvSpPr>
          <p:nvPr/>
        </p:nvSpPr>
        <p:spPr bwMode="auto">
          <a:xfrm>
            <a:off x="2081241" y="109107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231" name="Line 60"/>
          <p:cNvSpPr>
            <a:spLocks noChangeShapeType="1"/>
          </p:cNvSpPr>
          <p:nvPr/>
        </p:nvSpPr>
        <p:spPr bwMode="auto">
          <a:xfrm>
            <a:off x="2283627" y="118307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Line 60"/>
          <p:cNvSpPr>
            <a:spLocks noChangeShapeType="1"/>
          </p:cNvSpPr>
          <p:nvPr/>
        </p:nvSpPr>
        <p:spPr bwMode="auto">
          <a:xfrm>
            <a:off x="2283627" y="132709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Rectangle 59"/>
          <p:cNvSpPr>
            <a:spLocks noChangeArrowheads="1"/>
          </p:cNvSpPr>
          <p:nvPr/>
        </p:nvSpPr>
        <p:spPr bwMode="auto">
          <a:xfrm>
            <a:off x="2081241" y="144497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234" name="Line 60"/>
          <p:cNvSpPr>
            <a:spLocks noChangeShapeType="1"/>
          </p:cNvSpPr>
          <p:nvPr/>
        </p:nvSpPr>
        <p:spPr bwMode="auto">
          <a:xfrm>
            <a:off x="2283627" y="153697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Rectangle 59"/>
          <p:cNvSpPr>
            <a:spLocks noChangeArrowheads="1"/>
          </p:cNvSpPr>
          <p:nvPr/>
        </p:nvSpPr>
        <p:spPr bwMode="auto">
          <a:xfrm>
            <a:off x="2081241" y="161982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36" name="Line 60"/>
          <p:cNvSpPr>
            <a:spLocks noChangeShapeType="1"/>
          </p:cNvSpPr>
          <p:nvPr/>
        </p:nvSpPr>
        <p:spPr bwMode="auto">
          <a:xfrm>
            <a:off x="2283627" y="171182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Rectangle 59"/>
          <p:cNvSpPr>
            <a:spLocks noChangeArrowheads="1"/>
          </p:cNvSpPr>
          <p:nvPr/>
        </p:nvSpPr>
        <p:spPr bwMode="auto">
          <a:xfrm>
            <a:off x="2081241" y="123476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grpSp>
        <p:nvGrpSpPr>
          <p:cNvPr id="31" name="Gruppieren 30"/>
          <p:cNvGrpSpPr/>
          <p:nvPr/>
        </p:nvGrpSpPr>
        <p:grpSpPr>
          <a:xfrm>
            <a:off x="6361547" y="3099065"/>
            <a:ext cx="3126748" cy="3104825"/>
            <a:chOff x="9048996" y="511214"/>
            <a:chExt cx="3126748" cy="3104825"/>
          </a:xfrm>
        </p:grpSpPr>
        <p:pic>
          <p:nvPicPr>
            <p:cNvPr id="27" name="Grafik 2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089" b="56933"/>
            <a:stretch/>
          </p:blipFill>
          <p:spPr>
            <a:xfrm rot="5400000">
              <a:off x="8879998" y="1047470"/>
              <a:ext cx="2737567" cy="2399571"/>
            </a:xfrm>
            <a:prstGeom prst="rect">
              <a:avLst/>
            </a:prstGeom>
          </p:spPr>
        </p:pic>
        <p:sp>
          <p:nvSpPr>
            <p:cNvPr id="203" name="Rectangle 89"/>
            <p:cNvSpPr>
              <a:spLocks noChangeArrowheads="1"/>
            </p:cNvSpPr>
            <p:nvPr/>
          </p:nvSpPr>
          <p:spPr bwMode="auto">
            <a:xfrm>
              <a:off x="11063814" y="675018"/>
              <a:ext cx="8928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L-685,458 [µM]</a:t>
              </a:r>
              <a:endParaRPr lang="de-DE" altLang="de-DE" sz="800" dirty="0"/>
            </a:p>
          </p:txBody>
        </p:sp>
        <p:sp>
          <p:nvSpPr>
            <p:cNvPr id="204" name="Rectangle 47"/>
            <p:cNvSpPr>
              <a:spLocks noChangeArrowheads="1"/>
            </p:cNvSpPr>
            <p:nvPr/>
          </p:nvSpPr>
          <p:spPr bwMode="auto">
            <a:xfrm>
              <a:off x="10177835" y="511214"/>
              <a:ext cx="3622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POPC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5" name="Freeform 48"/>
            <p:cNvSpPr>
              <a:spLocks/>
            </p:cNvSpPr>
            <p:nvPr/>
          </p:nvSpPr>
          <p:spPr bwMode="auto">
            <a:xfrm>
              <a:off x="9739702" y="651553"/>
              <a:ext cx="1165288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866918" y="619156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207" name="Textfeld 136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9616365" y="619156"/>
              <a:ext cx="26321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208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10053138" y="619156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209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10214896" y="619156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10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210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10448455" y="619156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211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10676667" y="619156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212" name="Rectangle 10"/>
            <p:cNvSpPr>
              <a:spLocks noChangeArrowheads="1"/>
            </p:cNvSpPr>
            <p:nvPr/>
          </p:nvSpPr>
          <p:spPr bwMode="auto">
            <a:xfrm>
              <a:off x="11480041" y="3209325"/>
              <a:ext cx="19075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</a:t>
              </a:r>
              <a:r>
                <a:rPr kumimoji="0" lang="el-GR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β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3" name="Rectangle 12"/>
            <p:cNvSpPr>
              <a:spLocks noChangeArrowheads="1"/>
            </p:cNvSpPr>
            <p:nvPr/>
          </p:nvSpPr>
          <p:spPr bwMode="auto">
            <a:xfrm>
              <a:off x="11480041" y="2802294"/>
              <a:ext cx="6957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C100-His</a:t>
              </a:r>
              <a:r>
                <a:rPr kumimoji="0" lang="de-DE" altLang="de-DE" sz="12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92" name="Rectangle 59"/>
            <p:cNvSpPr>
              <a:spLocks noChangeArrowheads="1"/>
            </p:cNvSpPr>
            <p:nvPr/>
          </p:nvSpPr>
          <p:spPr bwMode="auto">
            <a:xfrm>
              <a:off x="9235295" y="3067887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93" name="Line 60"/>
            <p:cNvSpPr>
              <a:spLocks noChangeShapeType="1"/>
            </p:cNvSpPr>
            <p:nvPr/>
          </p:nvSpPr>
          <p:spPr bwMode="auto">
            <a:xfrm>
              <a:off x="9352723" y="3160220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Rectangle 59"/>
            <p:cNvSpPr>
              <a:spLocks noChangeArrowheads="1"/>
            </p:cNvSpPr>
            <p:nvPr/>
          </p:nvSpPr>
          <p:spPr bwMode="auto">
            <a:xfrm>
              <a:off x="9235295" y="3294113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95" name="Line 60"/>
            <p:cNvSpPr>
              <a:spLocks noChangeShapeType="1"/>
            </p:cNvSpPr>
            <p:nvPr/>
          </p:nvSpPr>
          <p:spPr bwMode="auto">
            <a:xfrm>
              <a:off x="9352723" y="3386446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Rectangle 59"/>
            <p:cNvSpPr>
              <a:spLocks noChangeArrowheads="1"/>
            </p:cNvSpPr>
            <p:nvPr/>
          </p:nvSpPr>
          <p:spPr bwMode="auto">
            <a:xfrm>
              <a:off x="9150337" y="278242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97" name="Line 60"/>
            <p:cNvSpPr>
              <a:spLocks noChangeShapeType="1"/>
            </p:cNvSpPr>
            <p:nvPr/>
          </p:nvSpPr>
          <p:spPr bwMode="auto">
            <a:xfrm>
              <a:off x="9352723" y="2841414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Rectangle 59"/>
            <p:cNvSpPr>
              <a:spLocks noChangeArrowheads="1"/>
            </p:cNvSpPr>
            <p:nvPr/>
          </p:nvSpPr>
          <p:spPr bwMode="auto">
            <a:xfrm>
              <a:off x="9150337" y="266583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17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99" name="Line 60"/>
            <p:cNvSpPr>
              <a:spLocks noChangeShapeType="1"/>
            </p:cNvSpPr>
            <p:nvPr/>
          </p:nvSpPr>
          <p:spPr bwMode="auto">
            <a:xfrm>
              <a:off x="9352723" y="2772454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Rectangle 59"/>
            <p:cNvSpPr>
              <a:spLocks noChangeArrowheads="1"/>
            </p:cNvSpPr>
            <p:nvPr/>
          </p:nvSpPr>
          <p:spPr bwMode="auto">
            <a:xfrm>
              <a:off x="9065377" y="1610086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105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01" name="Line 60"/>
            <p:cNvSpPr>
              <a:spLocks noChangeShapeType="1"/>
            </p:cNvSpPr>
            <p:nvPr/>
          </p:nvSpPr>
          <p:spPr bwMode="auto">
            <a:xfrm>
              <a:off x="9352723" y="1702085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Rectangle 59"/>
            <p:cNvSpPr>
              <a:spLocks noChangeArrowheads="1"/>
            </p:cNvSpPr>
            <p:nvPr/>
          </p:nvSpPr>
          <p:spPr bwMode="auto">
            <a:xfrm>
              <a:off x="9150337" y="1816180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78</a:t>
              </a:r>
            </a:p>
          </p:txBody>
        </p:sp>
        <p:sp>
          <p:nvSpPr>
            <p:cNvPr id="303" name="Line 60"/>
            <p:cNvSpPr>
              <a:spLocks noChangeShapeType="1"/>
            </p:cNvSpPr>
            <p:nvPr/>
          </p:nvSpPr>
          <p:spPr bwMode="auto">
            <a:xfrm>
              <a:off x="9352723" y="1908179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Line 60"/>
            <p:cNvSpPr>
              <a:spLocks noChangeShapeType="1"/>
            </p:cNvSpPr>
            <p:nvPr/>
          </p:nvSpPr>
          <p:spPr bwMode="auto">
            <a:xfrm>
              <a:off x="9352723" y="2066485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Rectangle 59"/>
            <p:cNvSpPr>
              <a:spLocks noChangeArrowheads="1"/>
            </p:cNvSpPr>
            <p:nvPr/>
          </p:nvSpPr>
          <p:spPr bwMode="auto">
            <a:xfrm>
              <a:off x="9150337" y="2184361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45</a:t>
              </a:r>
            </a:p>
          </p:txBody>
        </p:sp>
        <p:sp>
          <p:nvSpPr>
            <p:cNvPr id="306" name="Line 60"/>
            <p:cNvSpPr>
              <a:spLocks noChangeShapeType="1"/>
            </p:cNvSpPr>
            <p:nvPr/>
          </p:nvSpPr>
          <p:spPr bwMode="auto">
            <a:xfrm>
              <a:off x="9352723" y="2276360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Rectangle 59"/>
            <p:cNvSpPr>
              <a:spLocks noChangeArrowheads="1"/>
            </p:cNvSpPr>
            <p:nvPr/>
          </p:nvSpPr>
          <p:spPr bwMode="auto">
            <a:xfrm>
              <a:off x="9150337" y="2335461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34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08" name="Line 60"/>
            <p:cNvSpPr>
              <a:spLocks noChangeShapeType="1"/>
            </p:cNvSpPr>
            <p:nvPr/>
          </p:nvSpPr>
          <p:spPr bwMode="auto">
            <a:xfrm>
              <a:off x="9352723" y="2427460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Rectangle 59"/>
            <p:cNvSpPr>
              <a:spLocks noChangeArrowheads="1"/>
            </p:cNvSpPr>
            <p:nvPr/>
          </p:nvSpPr>
          <p:spPr bwMode="auto">
            <a:xfrm>
              <a:off x="9150337" y="197415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55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937650" y="3030121"/>
            <a:ext cx="3195924" cy="3056892"/>
            <a:chOff x="5876824" y="535394"/>
            <a:chExt cx="3195924" cy="3056892"/>
          </a:xfrm>
        </p:grpSpPr>
        <p:pic>
          <p:nvPicPr>
            <p:cNvPr id="310" name="Grafik 30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641" r="46557"/>
            <a:stretch/>
          </p:blipFill>
          <p:spPr>
            <a:xfrm rot="5400000">
              <a:off x="6117879" y="637417"/>
              <a:ext cx="2713814" cy="3195924"/>
            </a:xfrm>
            <a:prstGeom prst="rect">
              <a:avLst/>
            </a:prstGeom>
          </p:spPr>
        </p:pic>
        <p:sp>
          <p:nvSpPr>
            <p:cNvPr id="311" name="Rectangle 89"/>
            <p:cNvSpPr>
              <a:spLocks noChangeArrowheads="1"/>
            </p:cNvSpPr>
            <p:nvPr/>
          </p:nvSpPr>
          <p:spPr bwMode="auto">
            <a:xfrm>
              <a:off x="8069886" y="699198"/>
              <a:ext cx="8928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L-685,458 [µM]</a:t>
              </a:r>
              <a:endParaRPr lang="de-DE" altLang="de-DE" sz="800" dirty="0"/>
            </a:p>
          </p:txBody>
        </p:sp>
        <p:sp>
          <p:nvSpPr>
            <p:cNvPr id="312" name="Rectangle 47"/>
            <p:cNvSpPr>
              <a:spLocks noChangeArrowheads="1"/>
            </p:cNvSpPr>
            <p:nvPr/>
          </p:nvSpPr>
          <p:spPr bwMode="auto">
            <a:xfrm>
              <a:off x="7183907" y="535394"/>
              <a:ext cx="29335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DDM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3" name="Freeform 48"/>
            <p:cNvSpPr>
              <a:spLocks/>
            </p:cNvSpPr>
            <p:nvPr/>
          </p:nvSpPr>
          <p:spPr bwMode="auto">
            <a:xfrm>
              <a:off x="6745774" y="675733"/>
              <a:ext cx="1165288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6872990" y="643336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15" name="Textfeld 136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6651747" y="643336"/>
              <a:ext cx="26321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316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7076796" y="643336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17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7256140" y="643336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10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18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7489699" y="643336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19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7682739" y="643336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20" name="Rectangle 10"/>
            <p:cNvSpPr>
              <a:spLocks noChangeArrowheads="1"/>
            </p:cNvSpPr>
            <p:nvPr/>
          </p:nvSpPr>
          <p:spPr bwMode="auto">
            <a:xfrm>
              <a:off x="8170784" y="3209325"/>
              <a:ext cx="19075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</a:t>
              </a:r>
              <a:r>
                <a:rPr kumimoji="0" lang="el-GR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β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1" name="Rectangle 12"/>
            <p:cNvSpPr>
              <a:spLocks noChangeArrowheads="1"/>
            </p:cNvSpPr>
            <p:nvPr/>
          </p:nvSpPr>
          <p:spPr bwMode="auto">
            <a:xfrm>
              <a:off x="8170784" y="2802294"/>
              <a:ext cx="6957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C100-His</a:t>
              </a:r>
              <a:r>
                <a:rPr kumimoji="0" lang="de-DE" altLang="de-DE" sz="12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2" name="Rectangle 59"/>
            <p:cNvSpPr>
              <a:spLocks noChangeArrowheads="1"/>
            </p:cNvSpPr>
            <p:nvPr/>
          </p:nvSpPr>
          <p:spPr bwMode="auto">
            <a:xfrm>
              <a:off x="6262408" y="295738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3" name="Line 60"/>
            <p:cNvSpPr>
              <a:spLocks noChangeShapeType="1"/>
            </p:cNvSpPr>
            <p:nvPr/>
          </p:nvSpPr>
          <p:spPr bwMode="auto">
            <a:xfrm>
              <a:off x="6379836" y="3049718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Rectangle 59"/>
            <p:cNvSpPr>
              <a:spLocks noChangeArrowheads="1"/>
            </p:cNvSpPr>
            <p:nvPr/>
          </p:nvSpPr>
          <p:spPr bwMode="auto">
            <a:xfrm>
              <a:off x="6262408" y="320142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5" name="Line 60"/>
            <p:cNvSpPr>
              <a:spLocks noChangeShapeType="1"/>
            </p:cNvSpPr>
            <p:nvPr/>
          </p:nvSpPr>
          <p:spPr bwMode="auto">
            <a:xfrm>
              <a:off x="6379836" y="3293758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Rectangle 59"/>
            <p:cNvSpPr>
              <a:spLocks noChangeArrowheads="1"/>
            </p:cNvSpPr>
            <p:nvPr/>
          </p:nvSpPr>
          <p:spPr bwMode="auto">
            <a:xfrm>
              <a:off x="6177450" y="2686209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7" name="Line 60"/>
            <p:cNvSpPr>
              <a:spLocks noChangeShapeType="1"/>
            </p:cNvSpPr>
            <p:nvPr/>
          </p:nvSpPr>
          <p:spPr bwMode="auto">
            <a:xfrm>
              <a:off x="6379836" y="2745201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Rectangle 59"/>
            <p:cNvSpPr>
              <a:spLocks noChangeArrowheads="1"/>
            </p:cNvSpPr>
            <p:nvPr/>
          </p:nvSpPr>
          <p:spPr bwMode="auto">
            <a:xfrm>
              <a:off x="6177450" y="2569619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17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9" name="Line 60"/>
            <p:cNvSpPr>
              <a:spLocks noChangeShapeType="1"/>
            </p:cNvSpPr>
            <p:nvPr/>
          </p:nvSpPr>
          <p:spPr bwMode="auto">
            <a:xfrm>
              <a:off x="6379836" y="2676241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Rectangle 59"/>
            <p:cNvSpPr>
              <a:spLocks noChangeArrowheads="1"/>
            </p:cNvSpPr>
            <p:nvPr/>
          </p:nvSpPr>
          <p:spPr bwMode="auto">
            <a:xfrm>
              <a:off x="6092490" y="1551977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105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1" name="Line 60"/>
            <p:cNvSpPr>
              <a:spLocks noChangeShapeType="1"/>
            </p:cNvSpPr>
            <p:nvPr/>
          </p:nvSpPr>
          <p:spPr bwMode="auto">
            <a:xfrm>
              <a:off x="6379836" y="1643976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Rectangle 59"/>
            <p:cNvSpPr>
              <a:spLocks noChangeArrowheads="1"/>
            </p:cNvSpPr>
            <p:nvPr/>
          </p:nvSpPr>
          <p:spPr bwMode="auto">
            <a:xfrm>
              <a:off x="6177450" y="1734256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78</a:t>
              </a:r>
            </a:p>
          </p:txBody>
        </p:sp>
        <p:sp>
          <p:nvSpPr>
            <p:cNvPr id="333" name="Line 60"/>
            <p:cNvSpPr>
              <a:spLocks noChangeShapeType="1"/>
            </p:cNvSpPr>
            <p:nvPr/>
          </p:nvSpPr>
          <p:spPr bwMode="auto">
            <a:xfrm>
              <a:off x="6379836" y="1826255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Line 60"/>
            <p:cNvSpPr>
              <a:spLocks noChangeShapeType="1"/>
            </p:cNvSpPr>
            <p:nvPr/>
          </p:nvSpPr>
          <p:spPr bwMode="auto">
            <a:xfrm>
              <a:off x="6379836" y="1970272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Rectangle 59"/>
            <p:cNvSpPr>
              <a:spLocks noChangeArrowheads="1"/>
            </p:cNvSpPr>
            <p:nvPr/>
          </p:nvSpPr>
          <p:spPr bwMode="auto">
            <a:xfrm>
              <a:off x="6177450" y="208814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45</a:t>
              </a:r>
            </a:p>
          </p:txBody>
        </p:sp>
        <p:sp>
          <p:nvSpPr>
            <p:cNvPr id="336" name="Line 60"/>
            <p:cNvSpPr>
              <a:spLocks noChangeShapeType="1"/>
            </p:cNvSpPr>
            <p:nvPr/>
          </p:nvSpPr>
          <p:spPr bwMode="auto">
            <a:xfrm>
              <a:off x="6379836" y="2180147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Rectangle 59"/>
            <p:cNvSpPr>
              <a:spLocks noChangeArrowheads="1"/>
            </p:cNvSpPr>
            <p:nvPr/>
          </p:nvSpPr>
          <p:spPr bwMode="auto">
            <a:xfrm>
              <a:off x="6177450" y="223924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34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8" name="Line 60"/>
            <p:cNvSpPr>
              <a:spLocks noChangeShapeType="1"/>
            </p:cNvSpPr>
            <p:nvPr/>
          </p:nvSpPr>
          <p:spPr bwMode="auto">
            <a:xfrm>
              <a:off x="6379836" y="2331247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Rectangle 59"/>
            <p:cNvSpPr>
              <a:spLocks noChangeArrowheads="1"/>
            </p:cNvSpPr>
            <p:nvPr/>
          </p:nvSpPr>
          <p:spPr bwMode="auto">
            <a:xfrm>
              <a:off x="6177450" y="1877939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55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6325905" y="210845"/>
            <a:ext cx="3479520" cy="2678346"/>
            <a:chOff x="5128407" y="2211199"/>
            <a:chExt cx="3479520" cy="2678346"/>
          </a:xfrm>
        </p:grpSpPr>
        <p:pic>
          <p:nvPicPr>
            <p:cNvPr id="340" name="Grafik 3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128407" y="2554777"/>
              <a:ext cx="2752344" cy="2334768"/>
            </a:xfrm>
            <a:prstGeom prst="rect">
              <a:avLst/>
            </a:prstGeom>
          </p:spPr>
        </p:pic>
        <p:sp>
          <p:nvSpPr>
            <p:cNvPr id="341" name="Rectangle 89"/>
            <p:cNvSpPr>
              <a:spLocks noChangeArrowheads="1"/>
            </p:cNvSpPr>
            <p:nvPr/>
          </p:nvSpPr>
          <p:spPr bwMode="auto">
            <a:xfrm>
              <a:off x="7647739" y="2375003"/>
              <a:ext cx="8928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L-685,458 [µM]</a:t>
              </a:r>
              <a:endParaRPr lang="de-DE" altLang="de-DE" sz="800" dirty="0"/>
            </a:p>
          </p:txBody>
        </p:sp>
        <p:sp>
          <p:nvSpPr>
            <p:cNvPr id="342" name="Rectangle 47"/>
            <p:cNvSpPr>
              <a:spLocks noChangeArrowheads="1"/>
            </p:cNvSpPr>
            <p:nvPr/>
          </p:nvSpPr>
          <p:spPr bwMode="auto">
            <a:xfrm>
              <a:off x="6761760" y="2211199"/>
              <a:ext cx="3622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POPC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43" name="Freeform 48"/>
            <p:cNvSpPr>
              <a:spLocks/>
            </p:cNvSpPr>
            <p:nvPr/>
          </p:nvSpPr>
          <p:spPr bwMode="auto">
            <a:xfrm>
              <a:off x="6323627" y="2351538"/>
              <a:ext cx="1165288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6450843" y="2319141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45" name="Textfeld 136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6200290" y="2319141"/>
              <a:ext cx="26321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346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6637063" y="2319141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47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6798821" y="2319141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10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48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7032380" y="2319141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49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7260592" y="2319141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350" name="Rectangle 10"/>
            <p:cNvSpPr>
              <a:spLocks noChangeArrowheads="1"/>
            </p:cNvSpPr>
            <p:nvPr/>
          </p:nvSpPr>
          <p:spPr bwMode="auto">
            <a:xfrm>
              <a:off x="7912224" y="4181676"/>
              <a:ext cx="3670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AICD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1" name="Rectangle 12"/>
            <p:cNvSpPr>
              <a:spLocks noChangeArrowheads="1"/>
            </p:cNvSpPr>
            <p:nvPr/>
          </p:nvSpPr>
          <p:spPr bwMode="auto">
            <a:xfrm>
              <a:off x="7912224" y="3967342"/>
              <a:ext cx="6957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C100-His</a:t>
              </a:r>
              <a:r>
                <a:rPr kumimoji="0" lang="de-DE" altLang="de-DE" sz="1200" b="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2" name="Rectangle 59"/>
            <p:cNvSpPr>
              <a:spLocks noChangeArrowheads="1"/>
            </p:cNvSpPr>
            <p:nvPr/>
          </p:nvSpPr>
          <p:spPr bwMode="auto">
            <a:xfrm>
              <a:off x="5823448" y="422010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3" name="Line 60"/>
            <p:cNvSpPr>
              <a:spLocks noChangeShapeType="1"/>
            </p:cNvSpPr>
            <p:nvPr/>
          </p:nvSpPr>
          <p:spPr bwMode="auto">
            <a:xfrm>
              <a:off x="5940876" y="4312437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Rectangle 59"/>
            <p:cNvSpPr>
              <a:spLocks noChangeArrowheads="1"/>
            </p:cNvSpPr>
            <p:nvPr/>
          </p:nvSpPr>
          <p:spPr bwMode="auto">
            <a:xfrm>
              <a:off x="5823448" y="4446330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5" name="Line 60"/>
            <p:cNvSpPr>
              <a:spLocks noChangeShapeType="1"/>
            </p:cNvSpPr>
            <p:nvPr/>
          </p:nvSpPr>
          <p:spPr bwMode="auto">
            <a:xfrm>
              <a:off x="5940876" y="4538663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Rectangle 59"/>
            <p:cNvSpPr>
              <a:spLocks noChangeArrowheads="1"/>
            </p:cNvSpPr>
            <p:nvPr/>
          </p:nvSpPr>
          <p:spPr bwMode="auto">
            <a:xfrm>
              <a:off x="5738490" y="394892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7" name="Line 60"/>
            <p:cNvSpPr>
              <a:spLocks noChangeShapeType="1"/>
            </p:cNvSpPr>
            <p:nvPr/>
          </p:nvSpPr>
          <p:spPr bwMode="auto">
            <a:xfrm>
              <a:off x="5940876" y="4007920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Rectangle 59"/>
            <p:cNvSpPr>
              <a:spLocks noChangeArrowheads="1"/>
            </p:cNvSpPr>
            <p:nvPr/>
          </p:nvSpPr>
          <p:spPr bwMode="auto">
            <a:xfrm>
              <a:off x="5738490" y="383233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17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9" name="Line 60"/>
            <p:cNvSpPr>
              <a:spLocks noChangeShapeType="1"/>
            </p:cNvSpPr>
            <p:nvPr/>
          </p:nvSpPr>
          <p:spPr bwMode="auto">
            <a:xfrm>
              <a:off x="5940876" y="3938960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Rectangle 59"/>
            <p:cNvSpPr>
              <a:spLocks noChangeArrowheads="1"/>
            </p:cNvSpPr>
            <p:nvPr/>
          </p:nvSpPr>
          <p:spPr bwMode="auto">
            <a:xfrm>
              <a:off x="5653530" y="2790944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105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61" name="Line 60"/>
            <p:cNvSpPr>
              <a:spLocks noChangeShapeType="1"/>
            </p:cNvSpPr>
            <p:nvPr/>
          </p:nvSpPr>
          <p:spPr bwMode="auto">
            <a:xfrm>
              <a:off x="5940876" y="2882943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Rectangle 59"/>
            <p:cNvSpPr>
              <a:spLocks noChangeArrowheads="1"/>
            </p:cNvSpPr>
            <p:nvPr/>
          </p:nvSpPr>
          <p:spPr bwMode="auto">
            <a:xfrm>
              <a:off x="5738490" y="2973223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78</a:t>
              </a:r>
            </a:p>
          </p:txBody>
        </p:sp>
        <p:sp>
          <p:nvSpPr>
            <p:cNvPr id="363" name="Line 60"/>
            <p:cNvSpPr>
              <a:spLocks noChangeShapeType="1"/>
            </p:cNvSpPr>
            <p:nvPr/>
          </p:nvSpPr>
          <p:spPr bwMode="auto">
            <a:xfrm>
              <a:off x="5940876" y="3065222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Line 60"/>
            <p:cNvSpPr>
              <a:spLocks noChangeShapeType="1"/>
            </p:cNvSpPr>
            <p:nvPr/>
          </p:nvSpPr>
          <p:spPr bwMode="auto">
            <a:xfrm>
              <a:off x="5940876" y="3209239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Rectangle 59"/>
            <p:cNvSpPr>
              <a:spLocks noChangeArrowheads="1"/>
            </p:cNvSpPr>
            <p:nvPr/>
          </p:nvSpPr>
          <p:spPr bwMode="auto">
            <a:xfrm>
              <a:off x="5738490" y="3327115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45</a:t>
              </a:r>
            </a:p>
          </p:txBody>
        </p:sp>
        <p:sp>
          <p:nvSpPr>
            <p:cNvPr id="366" name="Line 60"/>
            <p:cNvSpPr>
              <a:spLocks noChangeShapeType="1"/>
            </p:cNvSpPr>
            <p:nvPr/>
          </p:nvSpPr>
          <p:spPr bwMode="auto">
            <a:xfrm>
              <a:off x="5940876" y="3419114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Rectangle 59"/>
            <p:cNvSpPr>
              <a:spLocks noChangeArrowheads="1"/>
            </p:cNvSpPr>
            <p:nvPr/>
          </p:nvSpPr>
          <p:spPr bwMode="auto">
            <a:xfrm>
              <a:off x="5738490" y="3501967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34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68" name="Line 60"/>
            <p:cNvSpPr>
              <a:spLocks noChangeShapeType="1"/>
            </p:cNvSpPr>
            <p:nvPr/>
          </p:nvSpPr>
          <p:spPr bwMode="auto">
            <a:xfrm>
              <a:off x="5940876" y="3593966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Rectangle 59"/>
            <p:cNvSpPr>
              <a:spLocks noChangeArrowheads="1"/>
            </p:cNvSpPr>
            <p:nvPr/>
          </p:nvSpPr>
          <p:spPr bwMode="auto">
            <a:xfrm>
              <a:off x="5738490" y="3116906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55</a:t>
              </a:r>
            </a:p>
          </p:txBody>
        </p:sp>
      </p:grpSp>
      <p:sp>
        <p:nvSpPr>
          <p:cNvPr id="125" name="Rechteck 124"/>
          <p:cNvSpPr/>
          <p:nvPr/>
        </p:nvSpPr>
        <p:spPr>
          <a:xfrm>
            <a:off x="2467054" y="2118718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27" name="Rechteck 126"/>
          <p:cNvSpPr/>
          <p:nvPr/>
        </p:nvSpPr>
        <p:spPr>
          <a:xfrm>
            <a:off x="7356212" y="1988142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28" name="Rechteck 127"/>
          <p:cNvSpPr/>
          <p:nvPr/>
        </p:nvSpPr>
        <p:spPr>
          <a:xfrm>
            <a:off x="1596835" y="5221679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29" name="Rechteck 128"/>
          <p:cNvSpPr/>
          <p:nvPr/>
        </p:nvSpPr>
        <p:spPr>
          <a:xfrm>
            <a:off x="6878864" y="5374482"/>
            <a:ext cx="1442673" cy="659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30" name="Textfeld 30"/>
          <p:cNvSpPr txBox="1"/>
          <p:nvPr/>
        </p:nvSpPr>
        <p:spPr>
          <a:xfrm>
            <a:off x="6804018" y="544857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feld 30"/>
          <p:cNvSpPr txBox="1"/>
          <p:nvPr/>
        </p:nvSpPr>
        <p:spPr>
          <a:xfrm>
            <a:off x="6333685" y="3962911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feld 30"/>
          <p:cNvSpPr txBox="1"/>
          <p:nvPr/>
        </p:nvSpPr>
        <p:spPr>
          <a:xfrm>
            <a:off x="1109073" y="3837279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feld 30"/>
          <p:cNvSpPr txBox="1"/>
          <p:nvPr/>
        </p:nvSpPr>
        <p:spPr>
          <a:xfrm>
            <a:off x="1952038" y="679558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90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6251" y="1124478"/>
            <a:ext cx="3538728" cy="2334768"/>
          </a:xfrm>
          <a:prstGeom prst="rect">
            <a:avLst/>
          </a:prstGeom>
        </p:spPr>
      </p:pic>
      <p:sp>
        <p:nvSpPr>
          <p:cNvPr id="26" name="Rectangle 59"/>
          <p:cNvSpPr>
            <a:spLocks noChangeArrowheads="1"/>
          </p:cNvSpPr>
          <p:nvPr/>
        </p:nvSpPr>
        <p:spPr bwMode="auto">
          <a:xfrm>
            <a:off x="1198344" y="285903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" name="Line 60"/>
          <p:cNvSpPr>
            <a:spLocks noChangeShapeType="1"/>
          </p:cNvSpPr>
          <p:nvPr/>
        </p:nvSpPr>
        <p:spPr bwMode="auto">
          <a:xfrm>
            <a:off x="1400730" y="294978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1198344" y="269946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Line 60"/>
          <p:cNvSpPr>
            <a:spLocks noChangeShapeType="1"/>
          </p:cNvSpPr>
          <p:nvPr/>
        </p:nvSpPr>
        <p:spPr bwMode="auto">
          <a:xfrm>
            <a:off x="1400730" y="280609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1113384" y="1147831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Line 60"/>
          <p:cNvSpPr>
            <a:spLocks noChangeShapeType="1"/>
          </p:cNvSpPr>
          <p:nvPr/>
        </p:nvSpPr>
        <p:spPr bwMode="auto">
          <a:xfrm>
            <a:off x="1400730" y="123983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59"/>
          <p:cNvSpPr>
            <a:spLocks noChangeArrowheads="1"/>
          </p:cNvSpPr>
          <p:nvPr/>
        </p:nvSpPr>
        <p:spPr bwMode="auto">
          <a:xfrm>
            <a:off x="1198344" y="138260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>
            <a:off x="1400730" y="147460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1400730" y="17035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59"/>
          <p:cNvSpPr>
            <a:spLocks noChangeArrowheads="1"/>
          </p:cNvSpPr>
          <p:nvPr/>
        </p:nvSpPr>
        <p:spPr bwMode="auto">
          <a:xfrm>
            <a:off x="1198344" y="190546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1400730" y="199746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59"/>
          <p:cNvSpPr>
            <a:spLocks noChangeArrowheads="1"/>
          </p:cNvSpPr>
          <p:nvPr/>
        </p:nvSpPr>
        <p:spPr bwMode="auto">
          <a:xfrm>
            <a:off x="1198344" y="214941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8" name="Line 60"/>
          <p:cNvSpPr>
            <a:spLocks noChangeShapeType="1"/>
          </p:cNvSpPr>
          <p:nvPr/>
        </p:nvSpPr>
        <p:spPr bwMode="auto">
          <a:xfrm>
            <a:off x="1400730" y="224141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1198344" y="161124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40" name="Rectangle 55"/>
          <p:cNvSpPr>
            <a:spLocks noChangeArrowheads="1"/>
          </p:cNvSpPr>
          <p:nvPr/>
        </p:nvSpPr>
        <p:spPr bwMode="auto">
          <a:xfrm rot="16200000">
            <a:off x="688173" y="2199529"/>
            <a:ext cx="34945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" name="Rectangle 47"/>
          <p:cNvSpPr>
            <a:spLocks noChangeArrowheads="1"/>
          </p:cNvSpPr>
          <p:nvPr/>
        </p:nvSpPr>
        <p:spPr bwMode="auto">
          <a:xfrm>
            <a:off x="1766309" y="745346"/>
            <a:ext cx="85921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L-685,458 [µM]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" name="Freeform 48"/>
          <p:cNvSpPr>
            <a:spLocks/>
          </p:cNvSpPr>
          <p:nvPr/>
        </p:nvSpPr>
        <p:spPr bwMode="auto">
          <a:xfrm>
            <a:off x="1655914" y="940882"/>
            <a:ext cx="1062000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754708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68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563670" y="918011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69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926639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095564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1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295782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2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490661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3" name="Rectangle 47"/>
          <p:cNvSpPr>
            <a:spLocks noChangeArrowheads="1"/>
          </p:cNvSpPr>
          <p:nvPr/>
        </p:nvSpPr>
        <p:spPr bwMode="auto">
          <a:xfrm>
            <a:off x="3143698" y="745346"/>
            <a:ext cx="7646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Merck C [µM]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" name="Freeform 48"/>
          <p:cNvSpPr>
            <a:spLocks/>
          </p:cNvSpPr>
          <p:nvPr/>
        </p:nvSpPr>
        <p:spPr bwMode="auto">
          <a:xfrm>
            <a:off x="2986014" y="940882"/>
            <a:ext cx="1080000" cy="0"/>
          </a:xfrm>
          <a:custGeom>
            <a:avLst/>
            <a:gdLst>
              <a:gd name="T0" fmla="*/ 0 w 1643"/>
              <a:gd name="T1" fmla="*/ 1643 w 1643"/>
              <a:gd name="T2" fmla="*/ 1643 w 16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43">
                <a:moveTo>
                  <a:pt x="0" y="0"/>
                </a:moveTo>
                <a:lnTo>
                  <a:pt x="1643" y="0"/>
                </a:lnTo>
                <a:lnTo>
                  <a:pt x="1643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091819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6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900781" y="918011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77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263750" y="918011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8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432675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10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79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632893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20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80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3827772" y="918011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latin typeface="Arial"/>
                <a:cs typeface="Arial"/>
              </a:rPr>
              <a:t>50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81" name="Rectangle 10"/>
          <p:cNvSpPr>
            <a:spLocks noChangeArrowheads="1"/>
          </p:cNvSpPr>
          <p:nvPr/>
        </p:nvSpPr>
        <p:spPr bwMode="auto">
          <a:xfrm>
            <a:off x="4527447" y="2711010"/>
            <a:ext cx="97462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(monomer)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15" name="Gruppieren 114"/>
          <p:cNvGrpSpPr/>
          <p:nvPr/>
        </p:nvGrpSpPr>
        <p:grpSpPr>
          <a:xfrm>
            <a:off x="6424452" y="822290"/>
            <a:ext cx="4723298" cy="2702158"/>
            <a:chOff x="6828898" y="3643393"/>
            <a:chExt cx="4723298" cy="2702158"/>
          </a:xfrm>
        </p:grpSpPr>
        <p:pic>
          <p:nvPicPr>
            <p:cNvPr id="82" name="Grafik 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014381" y="4010783"/>
              <a:ext cx="3538728" cy="2334768"/>
            </a:xfrm>
            <a:prstGeom prst="rect">
              <a:avLst/>
            </a:prstGeom>
          </p:spPr>
        </p:pic>
        <p:sp>
          <p:nvSpPr>
            <p:cNvPr id="83" name="Rectangle 10"/>
            <p:cNvSpPr>
              <a:spLocks noChangeArrowheads="1"/>
            </p:cNvSpPr>
            <p:nvPr/>
          </p:nvSpPr>
          <p:spPr bwMode="auto">
            <a:xfrm>
              <a:off x="10577570" y="5723553"/>
              <a:ext cx="97462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05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PSH (monomer)</a:t>
              </a:r>
              <a:endParaRPr kumimoji="0" lang="de-DE" alt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4" name="Rectangle 59"/>
            <p:cNvSpPr>
              <a:spLocks noChangeArrowheads="1"/>
            </p:cNvSpPr>
            <p:nvPr/>
          </p:nvSpPr>
          <p:spPr bwMode="auto">
            <a:xfrm>
              <a:off x="7403220" y="592054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5" name="Line 60"/>
            <p:cNvSpPr>
              <a:spLocks noChangeShapeType="1"/>
            </p:cNvSpPr>
            <p:nvPr/>
          </p:nvSpPr>
          <p:spPr bwMode="auto">
            <a:xfrm>
              <a:off x="7605606" y="6011290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Rectangle 59"/>
            <p:cNvSpPr>
              <a:spLocks noChangeArrowheads="1"/>
            </p:cNvSpPr>
            <p:nvPr/>
          </p:nvSpPr>
          <p:spPr bwMode="auto">
            <a:xfrm>
              <a:off x="7403220" y="574339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22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7" name="Line 60"/>
            <p:cNvSpPr>
              <a:spLocks noChangeShapeType="1"/>
            </p:cNvSpPr>
            <p:nvPr/>
          </p:nvSpPr>
          <p:spPr bwMode="auto">
            <a:xfrm>
              <a:off x="7605606" y="5850014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Rectangle 59"/>
            <p:cNvSpPr>
              <a:spLocks noChangeArrowheads="1"/>
            </p:cNvSpPr>
            <p:nvPr/>
          </p:nvSpPr>
          <p:spPr bwMode="auto">
            <a:xfrm>
              <a:off x="7318260" y="4297265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148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9" name="Line 60"/>
            <p:cNvSpPr>
              <a:spLocks noChangeShapeType="1"/>
            </p:cNvSpPr>
            <p:nvPr/>
          </p:nvSpPr>
          <p:spPr bwMode="auto">
            <a:xfrm>
              <a:off x="7605606" y="4389264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59"/>
            <p:cNvSpPr>
              <a:spLocks noChangeArrowheads="1"/>
            </p:cNvSpPr>
            <p:nvPr/>
          </p:nvSpPr>
          <p:spPr bwMode="auto">
            <a:xfrm>
              <a:off x="7403220" y="453789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98</a:t>
              </a:r>
            </a:p>
          </p:txBody>
        </p:sp>
        <p:sp>
          <p:nvSpPr>
            <p:cNvPr id="91" name="Line 60"/>
            <p:cNvSpPr>
              <a:spLocks noChangeShapeType="1"/>
            </p:cNvSpPr>
            <p:nvPr/>
          </p:nvSpPr>
          <p:spPr bwMode="auto">
            <a:xfrm>
              <a:off x="7605606" y="4629897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Line 60"/>
            <p:cNvSpPr>
              <a:spLocks noChangeShapeType="1"/>
            </p:cNvSpPr>
            <p:nvPr/>
          </p:nvSpPr>
          <p:spPr bwMode="auto">
            <a:xfrm>
              <a:off x="7605606" y="4847148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59"/>
            <p:cNvSpPr>
              <a:spLocks noChangeArrowheads="1"/>
            </p:cNvSpPr>
            <p:nvPr/>
          </p:nvSpPr>
          <p:spPr bwMode="auto">
            <a:xfrm>
              <a:off x="7403220" y="500214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94" name="Line 60"/>
            <p:cNvSpPr>
              <a:spLocks noChangeShapeType="1"/>
            </p:cNvSpPr>
            <p:nvPr/>
          </p:nvSpPr>
          <p:spPr bwMode="auto">
            <a:xfrm>
              <a:off x="7605606" y="5094141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59"/>
            <p:cNvSpPr>
              <a:spLocks noChangeArrowheads="1"/>
            </p:cNvSpPr>
            <p:nvPr/>
          </p:nvSpPr>
          <p:spPr bwMode="auto">
            <a:xfrm>
              <a:off x="7403220" y="5246090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36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6" name="Line 60"/>
            <p:cNvSpPr>
              <a:spLocks noChangeShapeType="1"/>
            </p:cNvSpPr>
            <p:nvPr/>
          </p:nvSpPr>
          <p:spPr bwMode="auto">
            <a:xfrm>
              <a:off x="7605606" y="5338089"/>
              <a:ext cx="12599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59"/>
            <p:cNvSpPr>
              <a:spLocks noChangeArrowheads="1"/>
            </p:cNvSpPr>
            <p:nvPr/>
          </p:nvSpPr>
          <p:spPr bwMode="auto">
            <a:xfrm>
              <a:off x="7403220" y="4754815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64</a:t>
              </a:r>
            </a:p>
          </p:txBody>
        </p:sp>
        <p:sp>
          <p:nvSpPr>
            <p:cNvPr id="98" name="Rectangle 55"/>
            <p:cNvSpPr>
              <a:spLocks noChangeArrowheads="1"/>
            </p:cNvSpPr>
            <p:nvPr/>
          </p:nvSpPr>
          <p:spPr bwMode="auto">
            <a:xfrm rot="16200000">
              <a:off x="6703222" y="5085834"/>
              <a:ext cx="4360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POPC</a:t>
              </a:r>
              <a:endPara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9" name="Rectangle 47"/>
            <p:cNvSpPr>
              <a:spLocks noChangeArrowheads="1"/>
            </p:cNvSpPr>
            <p:nvPr/>
          </p:nvSpPr>
          <p:spPr bwMode="auto">
            <a:xfrm>
              <a:off x="8029593" y="3643393"/>
              <a:ext cx="85921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L-685,458 [µM]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0" name="Freeform 48"/>
            <p:cNvSpPr>
              <a:spLocks/>
            </p:cNvSpPr>
            <p:nvPr/>
          </p:nvSpPr>
          <p:spPr bwMode="auto">
            <a:xfrm>
              <a:off x="7919198" y="3838929"/>
              <a:ext cx="1062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017992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2" name="Textfeld 136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7826954" y="3816058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03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189923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4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358848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10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5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559066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6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8753945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07" name="Rectangle 47"/>
            <p:cNvSpPr>
              <a:spLocks noChangeArrowheads="1"/>
            </p:cNvSpPr>
            <p:nvPr/>
          </p:nvSpPr>
          <p:spPr bwMode="auto">
            <a:xfrm>
              <a:off x="9406982" y="3643393"/>
              <a:ext cx="7646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Merck C [µM]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8" name="Freeform 48"/>
            <p:cNvSpPr>
              <a:spLocks/>
            </p:cNvSpPr>
            <p:nvPr/>
          </p:nvSpPr>
          <p:spPr bwMode="auto">
            <a:xfrm>
              <a:off x="9249298" y="3838929"/>
              <a:ext cx="1080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355103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0" name="Textfeld 136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9164065" y="3816058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11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527034" y="3816058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2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695959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10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3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9896177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20</a:t>
              </a:r>
              <a:endParaRPr lang="de-DE" sz="1000" dirty="0">
                <a:latin typeface="Arial"/>
                <a:cs typeface="Arial"/>
              </a:endParaRPr>
            </a:p>
          </p:txBody>
        </p:sp>
        <p:sp>
          <p:nvSpPr>
            <p:cNvPr id="114" name="Textfeld 135">
              <a:extLst>
                <a:ext uri="{FF2B5EF4-FFF2-40B4-BE49-F238E27FC236}">
                  <a16:creationId xmlns:a16="http://schemas.microsoft.com/office/drawing/2014/main" id="{CC1C8859-C541-8042-8246-DD777FAD7D5D}"/>
                </a:ext>
              </a:extLst>
            </p:cNvPr>
            <p:cNvSpPr txBox="1"/>
            <p:nvPr/>
          </p:nvSpPr>
          <p:spPr>
            <a:xfrm>
              <a:off x="10091056" y="3816058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2925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585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88776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51701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14627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77552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40478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03403" algn="l" defTabSz="725851" rtl="0" eaLnBrk="1" latinLnBrk="0" hangingPunct="1">
                <a:defRPr sz="1429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smtClean="0">
                  <a:latin typeface="Arial"/>
                  <a:cs typeface="Arial"/>
                </a:rPr>
                <a:t>50</a:t>
              </a:r>
              <a:endParaRPr lang="de-DE" sz="1000" dirty="0">
                <a:latin typeface="Arial"/>
                <a:cs typeface="Arial"/>
              </a:endParaRPr>
            </a:p>
          </p:txBody>
        </p:sp>
      </p:grpSp>
      <p:sp>
        <p:nvSpPr>
          <p:cNvPr id="116" name="Rechteck 115"/>
          <p:cNvSpPr/>
          <p:nvPr/>
        </p:nvSpPr>
        <p:spPr>
          <a:xfrm>
            <a:off x="1534648" y="2617513"/>
            <a:ext cx="1256357" cy="2744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17" name="Rechteck 116"/>
          <p:cNvSpPr/>
          <p:nvPr/>
        </p:nvSpPr>
        <p:spPr>
          <a:xfrm>
            <a:off x="7364256" y="2846000"/>
            <a:ext cx="1256357" cy="2744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18" name="Textfeld 30"/>
          <p:cNvSpPr txBox="1"/>
          <p:nvPr/>
        </p:nvSpPr>
        <p:spPr>
          <a:xfrm>
            <a:off x="6869571" y="1245519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feld 30"/>
          <p:cNvSpPr txBox="1"/>
          <p:nvPr/>
        </p:nvSpPr>
        <p:spPr>
          <a:xfrm>
            <a:off x="1064748" y="883735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10"/>
          <p:cNvSpPr>
            <a:spLocks noChangeArrowheads="1"/>
          </p:cNvSpPr>
          <p:nvPr/>
        </p:nvSpPr>
        <p:spPr bwMode="auto">
          <a:xfrm>
            <a:off x="4527447" y="2914923"/>
            <a:ext cx="1673535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degradation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products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" name="Rectangle 10"/>
          <p:cNvSpPr>
            <a:spLocks noChangeArrowheads="1"/>
          </p:cNvSpPr>
          <p:nvPr/>
        </p:nvSpPr>
        <p:spPr bwMode="auto">
          <a:xfrm>
            <a:off x="10189925" y="3120482"/>
            <a:ext cx="1673535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degradation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products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23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Breitbild</PresentationFormat>
  <Paragraphs>130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17</cp:revision>
  <dcterms:created xsi:type="dcterms:W3CDTF">2022-01-07T11:19:36Z</dcterms:created>
  <dcterms:modified xsi:type="dcterms:W3CDTF">2022-05-03T09:27:50Z</dcterms:modified>
</cp:coreProperties>
</file>